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52" autoAdjust="0"/>
    <p:restoredTop sz="94709" autoAdjust="0"/>
  </p:normalViewPr>
  <p:slideViewPr>
    <p:cSldViewPr>
      <p:cViewPr varScale="1">
        <p:scale>
          <a:sx n="67" d="100"/>
          <a:sy n="67" d="100"/>
        </p:scale>
        <p:origin x="-102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FBC-BC97-479D-8CFC-687B7C21A7FE}" type="datetimeFigureOut">
              <a:rPr lang="fa-IR" smtClean="0"/>
              <a:t>1432/02/14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2DCE-D7D0-4F56-B6D3-24BC415733BD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FBC-BC97-479D-8CFC-687B7C21A7FE}" type="datetimeFigureOut">
              <a:rPr lang="fa-IR" smtClean="0"/>
              <a:t>1432/02/14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2DCE-D7D0-4F56-B6D3-24BC415733BD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FBC-BC97-479D-8CFC-687B7C21A7FE}" type="datetimeFigureOut">
              <a:rPr lang="fa-IR" smtClean="0"/>
              <a:t>1432/02/14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2DCE-D7D0-4F56-B6D3-24BC415733BD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FBC-BC97-479D-8CFC-687B7C21A7FE}" type="datetimeFigureOut">
              <a:rPr lang="fa-IR" smtClean="0"/>
              <a:t>1432/02/14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2DCE-D7D0-4F56-B6D3-24BC415733BD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FBC-BC97-479D-8CFC-687B7C21A7FE}" type="datetimeFigureOut">
              <a:rPr lang="fa-IR" smtClean="0"/>
              <a:t>1432/02/14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2DCE-D7D0-4F56-B6D3-24BC415733BD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FBC-BC97-479D-8CFC-687B7C21A7FE}" type="datetimeFigureOut">
              <a:rPr lang="fa-IR" smtClean="0"/>
              <a:t>1432/02/14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2DCE-D7D0-4F56-B6D3-24BC415733BD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FBC-BC97-479D-8CFC-687B7C21A7FE}" type="datetimeFigureOut">
              <a:rPr lang="fa-IR" smtClean="0"/>
              <a:t>1432/02/14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2DCE-D7D0-4F56-B6D3-24BC415733BD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FBC-BC97-479D-8CFC-687B7C21A7FE}" type="datetimeFigureOut">
              <a:rPr lang="fa-IR" smtClean="0"/>
              <a:t>1432/02/14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2DCE-D7D0-4F56-B6D3-24BC415733BD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FBC-BC97-479D-8CFC-687B7C21A7FE}" type="datetimeFigureOut">
              <a:rPr lang="fa-IR" smtClean="0"/>
              <a:t>1432/02/14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2DCE-D7D0-4F56-B6D3-24BC415733BD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FBC-BC97-479D-8CFC-687B7C21A7FE}" type="datetimeFigureOut">
              <a:rPr lang="fa-IR" smtClean="0"/>
              <a:t>1432/02/14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2DCE-D7D0-4F56-B6D3-24BC415733BD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FBC-BC97-479D-8CFC-687B7C21A7FE}" type="datetimeFigureOut">
              <a:rPr lang="fa-IR" smtClean="0"/>
              <a:t>1432/02/14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2DCE-D7D0-4F56-B6D3-24BC415733BD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5AFBC-BC97-479D-8CFC-687B7C21A7FE}" type="datetimeFigureOut">
              <a:rPr lang="fa-IR" smtClean="0"/>
              <a:t>1432/02/14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12DCE-D7D0-4F56-B6D3-24BC415733BD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nimated-clipart-for-powerpoint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3728" y="2708920"/>
            <a:ext cx="3960440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5000" b="1" dirty="0" smtClean="0">
                <a:latin typeface="IranNastaliq" pitchFamily="18" charset="0"/>
                <a:cs typeface="IranNastaliq" pitchFamily="18" charset="0"/>
              </a:rPr>
              <a:t>آشنايي با گفتار درماني</a:t>
            </a:r>
            <a:endParaRPr lang="en-US" sz="5000" dirty="0">
              <a:latin typeface="IranNastaliq" pitchFamily="18" charset="0"/>
              <a:cs typeface="IranNastaliq" pitchFamily="18" charset="0"/>
            </a:endParaRPr>
          </a:p>
          <a:p>
            <a:endParaRPr lang="fa-IR" sz="4000" dirty="0">
              <a:latin typeface="IranNastaliq" pitchFamily="18" charset="0"/>
              <a:cs typeface="IranNastaliq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owerpoint-slides-templates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10800000"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79512" y="260648"/>
            <a:ext cx="6624736" cy="61863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fa-IR" dirty="0">
                <a:cs typeface="+mj-cs"/>
              </a:rPr>
              <a:t>سلسله ای از حرکات پیچیده و پشت سرهم عضلانی است که توام با تولید صدا می باشد و یکی از کارآمدترین ابزارها برای ابراز عقیده، انتقال افکار و احساسات و در کل برقراری ارتباط است,مانند مهارتهایی چون خواندن، نوشتن، پانتومیم و... که در </a:t>
            </a:r>
            <a:r>
              <a:rPr lang="fa-IR" dirty="0" smtClean="0">
                <a:cs typeface="+mj-cs"/>
              </a:rPr>
              <a:t>ارتباط مؤثرند.</a:t>
            </a:r>
          </a:p>
          <a:p>
            <a:pPr algn="just"/>
            <a:endParaRPr lang="fa-IR" dirty="0" smtClean="0">
              <a:cs typeface="+mj-cs"/>
            </a:endParaRPr>
          </a:p>
          <a:p>
            <a:pPr algn="just">
              <a:buFont typeface="Wingdings" pitchFamily="2" charset="2"/>
              <a:buChar char="Ø"/>
            </a:pPr>
            <a:r>
              <a:rPr lang="fa-IR" dirty="0" smtClean="0">
                <a:cs typeface="+mj-cs"/>
              </a:rPr>
              <a:t>فرآیند </a:t>
            </a:r>
            <a:r>
              <a:rPr lang="fa-IR" dirty="0">
                <a:cs typeface="+mj-cs"/>
              </a:rPr>
              <a:t>گفتار و زبان نیز مانند دیگر مهارتهای انسان می تواند به علل مختلفی دستخوش تغییرات و آسیب و حتی دچار اضمحلال گردد. از جمله عوامل مؤثر در ایجاد اختلالات گفتار و زبان عبارتند از : کم شنوایی، شکاف کام و لب ,نقایص مادرزادی و ژنتیکی، مشکلات عصبی و عضلانی، صرع، اختلالات مربوط به حافظه،سکته ، ضربه به سر و </a:t>
            </a:r>
            <a:r>
              <a:rPr lang="fa-IR" dirty="0" smtClean="0">
                <a:cs typeface="+mj-cs"/>
              </a:rPr>
              <a:t>.....</a:t>
            </a:r>
          </a:p>
          <a:p>
            <a:pPr algn="just"/>
            <a:endParaRPr lang="fa-IR" dirty="0" smtClean="0">
              <a:cs typeface="+mj-cs"/>
            </a:endParaRPr>
          </a:p>
          <a:p>
            <a:pPr algn="just">
              <a:buFont typeface="Wingdings" pitchFamily="2" charset="2"/>
              <a:buChar char="Ø"/>
            </a:pPr>
            <a:r>
              <a:rPr lang="fa-IR" dirty="0" smtClean="0">
                <a:cs typeface="+mj-cs"/>
              </a:rPr>
              <a:t>بهبودی </a:t>
            </a:r>
            <a:r>
              <a:rPr lang="fa-IR" dirty="0">
                <a:cs typeface="+mj-cs"/>
              </a:rPr>
              <a:t>و بازتوانی گفتار معمولاً بطور مستقیم با دارو درمان نمی شود. حداقل ما هنوز به آن مرحله از دانش نرسیده ایم. دارو معمولاً بطور غیرمستقیم و از طریق بهبود پیش نیازهای گفتاری مانند افزایش توجه و تمرکز و یا کاهش اضطراب و یا تنظیم مواد شیمیایی مغز باعث ارتقاء گفتار می شود. نتایج تحقیقات نشان داده است که بهترین و مؤثرترین راه، مورد هدف قرار دادن خودگفتار و تمرین روی الگوهای حرکتی گفتار است و اینجاست که نقش گفتار درمانی در بهبود اختلالات گفتار پررنگ می شود. </a:t>
            </a:r>
            <a:endParaRPr lang="fa-IR" dirty="0" smtClean="0">
              <a:cs typeface="+mj-cs"/>
            </a:endParaRPr>
          </a:p>
          <a:p>
            <a:pPr algn="just"/>
            <a:endParaRPr lang="fa-IR" dirty="0" smtClean="0">
              <a:cs typeface="+mj-cs"/>
            </a:endParaRPr>
          </a:p>
          <a:p>
            <a:pPr algn="just">
              <a:buFont typeface="Wingdings" pitchFamily="2" charset="2"/>
              <a:buChar char="Ø"/>
            </a:pPr>
            <a:r>
              <a:rPr lang="fa-IR" dirty="0" smtClean="0">
                <a:cs typeface="+mj-cs"/>
              </a:rPr>
              <a:t>متخصصین </a:t>
            </a:r>
            <a:r>
              <a:rPr lang="fa-IR" dirty="0">
                <a:cs typeface="+mj-cs"/>
              </a:rPr>
              <a:t>این رشته با اجرای یک سری تکنیک های درمانی و با ارتباط مؤثر با دیگر متخصصین می توانند این افراد را تا رسیدن به حداکثر سطح بازتوانی گفتاری کمک نمایند.</a:t>
            </a:r>
            <a:endParaRPr lang="en-US" dirty="0">
              <a:cs typeface="+mj-cs"/>
            </a:endParaRPr>
          </a:p>
          <a:p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owerpoint-slides-templates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10800000">
            <a:off x="0" y="0"/>
            <a:ext cx="9144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971600" y="1844824"/>
            <a:ext cx="5184576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fa-IR" b="1" dirty="0">
                <a:cs typeface="+mj-cs"/>
              </a:rPr>
              <a:t>تعریف گفتار درمانی :</a:t>
            </a:r>
            <a:r>
              <a:rPr lang="fa-IR" dirty="0">
                <a:cs typeface="+mj-cs"/>
              </a:rPr>
              <a:t> علمی است که به ارزیابی، تشخیص و درمان انواع اختلالات گفتاری می پردازد. اختلالات گفتاری شایع شامل لکنت، اختلالات تولید(اختلال در تلفظ صداها)، اختلالات صوتی، تأخیر در رشد گفتار و زبان، اختلالات گفتاری ناشی از فلج مغزی ، کم شنوایی،سکته های مغزی و .... می باشد. </a:t>
            </a:r>
            <a:endParaRPr lang="en-US" dirty="0">
              <a:cs typeface="+mj-cs"/>
            </a:endParaRPr>
          </a:p>
          <a:p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owerpoint-slides-templates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10800000"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539552" y="1052736"/>
            <a:ext cx="6120680" cy="48013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fa-IR" b="1" dirty="0">
                <a:cs typeface="+mj-cs"/>
              </a:rPr>
              <a:t>لکنت زبان :</a:t>
            </a:r>
            <a:r>
              <a:rPr lang="fa-IR" dirty="0">
                <a:cs typeface="+mj-cs"/>
              </a:rPr>
              <a:t> اختلالی است که طی آن جریان روان گفتار با مکث، تکرار هجا و یا کشش های نابجا شکسته می شود و معمولاً همراه با انقباض عضلات اندامهای گفتاری یا در موارد شدیدتر دیگر اعضای بدن می باشد و شیوع آن در پسرها 3 برابر دخترها است. </a:t>
            </a:r>
            <a:endParaRPr lang="en-US" dirty="0">
              <a:cs typeface="+mj-cs"/>
            </a:endParaRPr>
          </a:p>
          <a:p>
            <a:pPr lvl="0"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fa-IR" b="1" dirty="0">
                <a:cs typeface="+mj-cs"/>
              </a:rPr>
              <a:t>نقص شنوایی : </a:t>
            </a:r>
            <a:r>
              <a:rPr lang="fa-IR" dirty="0">
                <a:cs typeface="+mj-cs"/>
              </a:rPr>
              <a:t>بدلیل اهمیتی که شنوایی در گفتار و تصحیح اشتباهات گفتاری دارد هر گونه اختلال در شنوایی بر گفتار اثر گذار خواهد بود. مشکلات گفتاری حاصله شامل اختلال در تولید صحیح صداها ، شناخت محدود، ذخیره واژگان محدود، اختلال صوت و ... می باشد. </a:t>
            </a:r>
            <a:endParaRPr lang="en-US" dirty="0">
              <a:cs typeface="+mj-cs"/>
            </a:endParaRPr>
          </a:p>
          <a:p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owerpoint-slides-templates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10800000">
            <a:off x="0" y="0"/>
            <a:ext cx="9144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323528" y="1196752"/>
            <a:ext cx="6408712" cy="48013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fa-IR" b="1" dirty="0">
                <a:cs typeface="+mj-cs"/>
              </a:rPr>
              <a:t>اختلالات صوت :</a:t>
            </a:r>
            <a:r>
              <a:rPr lang="fa-IR" dirty="0">
                <a:cs typeface="+mj-cs"/>
              </a:rPr>
              <a:t> شامل هر گونه اختلالی است که تارهای صوتی را درگیر می کند مانند اختلال در آهنگ صدا، زیر و بمی، و خشیومی بودن صدا، وجود اختلالات جسمی مانند وجود شکاف کام یا لب و یا بزرگ بودن بیش از حد لوزه ها و نیز کم شنوایی و همچنین استفاده ناصحیح از تارآواها می تواند باعث اختلالات صوت گردد. </a:t>
            </a:r>
            <a:endParaRPr lang="en-US" dirty="0">
              <a:cs typeface="+mj-cs"/>
            </a:endParaRPr>
          </a:p>
          <a:p>
            <a:pPr lvl="0"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fa-IR" b="1" dirty="0">
                <a:cs typeface="+mj-cs"/>
              </a:rPr>
              <a:t>اختلالات تولیدی :</a:t>
            </a:r>
            <a:r>
              <a:rPr lang="fa-IR" dirty="0">
                <a:cs typeface="+mj-cs"/>
              </a:rPr>
              <a:t> عبارتست از مشکل در بیان صحیح صداها که می تواند بصورت حذف یا جانشین کردن صدا باشد و در موارد شدید منجر به نامفهوم شدن گفتار </a:t>
            </a:r>
            <a:r>
              <a:rPr lang="fa-IR" dirty="0" smtClean="0">
                <a:cs typeface="+mj-cs"/>
              </a:rPr>
              <a:t>می </a:t>
            </a:r>
            <a:r>
              <a:rPr lang="fa-IR" dirty="0">
                <a:cs typeface="+mj-cs"/>
              </a:rPr>
              <a:t>گردد. علت آن می تواند بدلیل نقص ارگانیک در سیستم گفتار ، محیط نامناسب و یادگیری نادرست و یا زمینه ارثی داشته باشد. </a:t>
            </a:r>
            <a:endParaRPr lang="en-US" dirty="0">
              <a:cs typeface="+mj-cs"/>
            </a:endParaRPr>
          </a:p>
          <a:p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owerpoint-slides-templates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10800000">
            <a:off x="0" y="0"/>
            <a:ext cx="9144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251520" y="0"/>
            <a:ext cx="6624736" cy="701730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fa-IR" b="1" dirty="0">
                <a:cs typeface="+mj-cs"/>
              </a:rPr>
              <a:t>تأخیر در رشد گفتار و زبان :</a:t>
            </a:r>
            <a:r>
              <a:rPr lang="fa-IR" dirty="0">
                <a:cs typeface="+mj-cs"/>
              </a:rPr>
              <a:t> اگر گفتار کودکی همزمان با سن تقویمی او پیش نرود دارای تأخیر در گفتار است . کودک طبیعی تا قبل از 1 سالگی تک کلمات را بیان می کند. تا 2 سالگی جملات دو کلمه ای و همینطور با افزایش سن ذخیره واژگان نیز بیشتر می شود. از علت های مسبب تأخیر می توان به عقب ماندگی ذهنی کم شنوایی، عوامل محیطی و مشکلات جسمی اشاره کرد. </a:t>
            </a:r>
            <a:endParaRPr lang="en-US" dirty="0">
              <a:cs typeface="+mj-cs"/>
            </a:endParaRPr>
          </a:p>
          <a:p>
            <a:pPr lvl="0"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fa-IR" b="1" dirty="0">
                <a:cs typeface="+mj-cs"/>
              </a:rPr>
              <a:t>زبان پریشی : </a:t>
            </a:r>
            <a:r>
              <a:rPr lang="fa-IR" dirty="0">
                <a:cs typeface="+mj-cs"/>
              </a:rPr>
              <a:t>به اختلال گفتاری ناشی از صدمه به سیستم مغزی گفته می شود که فرد قادر به ارتباط گفتاری با دیگران نخواهد بودو این اختلال عمدتاً در افراد بزرگسال بوجود می آید و علت آن ناشی از سکته ها تومورهای مغزی، تصادفات و... می باشد. فرد دارای گفتاری ناروان ، بی محتوا ، خطاهای تولیدی و فلجی می باشد. </a:t>
            </a:r>
            <a:endParaRPr lang="fa-IR" dirty="0" smtClean="0">
              <a:cs typeface="+mj-cs"/>
            </a:endParaRPr>
          </a:p>
          <a:p>
            <a:pPr lvl="0">
              <a:lnSpc>
                <a:spcPct val="200000"/>
              </a:lnSpc>
            </a:pPr>
            <a:endParaRPr lang="en-US" dirty="0">
              <a:cs typeface="+mj-cs"/>
            </a:endParaRPr>
          </a:p>
          <a:p>
            <a:pPr algn="ctr">
              <a:lnSpc>
                <a:spcPct val="200000"/>
              </a:lnSpc>
            </a:pPr>
            <a:r>
              <a:rPr lang="fa-IR" dirty="0">
                <a:cs typeface="+mj-cs"/>
              </a:rPr>
              <a:t>تهيه کنندگان (کارشناسان گفتار درماني):</a:t>
            </a:r>
            <a:endParaRPr lang="en-US" dirty="0">
              <a:cs typeface="+mj-cs"/>
            </a:endParaRPr>
          </a:p>
          <a:p>
            <a:pPr algn="ctr">
              <a:lnSpc>
                <a:spcPct val="200000"/>
              </a:lnSpc>
            </a:pPr>
            <a:r>
              <a:rPr lang="fa-IR" dirty="0">
                <a:cs typeface="+mj-cs"/>
              </a:rPr>
              <a:t>انوشه مسنن مظفری _ یداله برقبانی _ احمد پورمحمد _ مجتبی قصری - احمد پور محمد</a:t>
            </a:r>
            <a:endParaRPr lang="en-US" dirty="0">
              <a:cs typeface="+mj-cs"/>
            </a:endParaRPr>
          </a:p>
          <a:p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677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ebnehoseiniz1</dc:creator>
  <cp:lastModifiedBy>ebnehoseiniz1</cp:lastModifiedBy>
  <cp:revision>2</cp:revision>
  <dcterms:created xsi:type="dcterms:W3CDTF">2011-01-19T06:38:30Z</dcterms:created>
  <dcterms:modified xsi:type="dcterms:W3CDTF">2011-01-19T06:47:39Z</dcterms:modified>
</cp:coreProperties>
</file>